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3037"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4"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TPR</c:v>
                </c:pt>
              </c:strCache>
            </c:strRef>
          </c:tx>
          <c:spPr>
            <a:solidFill>
              <a:schemeClr val="accent2">
                <a:shade val="76000"/>
              </a:schemeClr>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Sheet1!$B$2:$B$10</c:f>
              <c:numCache>
                <c:formatCode>General</c:formatCode>
                <c:ptCount val="9"/>
                <c:pt idx="0">
                  <c:v>0.97553731504482122</c:v>
                </c:pt>
                <c:pt idx="1">
                  <c:v>1</c:v>
                </c:pt>
                <c:pt idx="2">
                  <c:v>0.96560128666794454</c:v>
                </c:pt>
                <c:pt idx="3">
                  <c:v>1</c:v>
                </c:pt>
                <c:pt idx="4">
                  <c:v>4.2670982812054552E-2</c:v>
                </c:pt>
                <c:pt idx="5">
                  <c:v>1</c:v>
                </c:pt>
                <c:pt idx="6">
                  <c:v>0.71063588973412994</c:v>
                </c:pt>
                <c:pt idx="7">
                  <c:v>4.152747056740308E-2</c:v>
                </c:pt>
                <c:pt idx="8">
                  <c:v>0.88317257601959165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c:v>
                </c:pt>
              </c:strCache>
            </c:strRef>
          </c:tx>
          <c:spPr>
            <a:solidFill>
              <a:schemeClr val="accent2">
                <a:tint val="77000"/>
              </a:schemeClr>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Arbi Dario Spa</c:v>
                </c:pt>
                <c:pt idx="1">
                  <c:v>Esca Srl</c:v>
                </c:pt>
                <c:pt idx="2">
                  <c:v>Findus</c:v>
                </c:pt>
                <c:pt idx="3">
                  <c:v>Frosta</c:v>
                </c:pt>
                <c:pt idx="4">
                  <c:v>Krusta Group</c:v>
                </c:pt>
                <c:pt idx="5">
                  <c:v>New Food</c:v>
                </c:pt>
                <c:pt idx="6">
                  <c:v>Panapesca</c:v>
                </c:pt>
                <c:pt idx="7">
                  <c:v>Pescanova S.A.</c:v>
                </c:pt>
                <c:pt idx="8">
                  <c:v>Private Label</c:v>
                </c:pt>
              </c:strCache>
            </c:strRef>
          </c:cat>
          <c:val>
            <c:numRef>
              <c:f>Sheet1!$C$2:$C$10</c:f>
              <c:numCache>
                <c:formatCode>General</c:formatCode>
                <c:ptCount val="9"/>
                <c:pt idx="0">
                  <c:v>2.446268495517874E-2</c:v>
                </c:pt>
                <c:pt idx="2">
                  <c:v>3.4398713332055492E-2</c:v>
                </c:pt>
                <c:pt idx="4">
                  <c:v>0.9573290171879455</c:v>
                </c:pt>
                <c:pt idx="6">
                  <c:v>0.28936411026586994</c:v>
                </c:pt>
                <c:pt idx="7">
                  <c:v>0.95847252943259698</c:v>
                </c:pt>
                <c:pt idx="8">
                  <c:v>0.11682742398040841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9B64DEA2-E235-40F8-80EC-6E2E67AC4D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C5F8F695-6134-4F3A-9549-97F1A8540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63EDFA9-9EE3-4358-8A2E-622EA3714A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B973554E-2845-4030-8320-BE0DE8C94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04D5DEF-A6C2-49AF-B4EE-4B2E1CB47D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ECD30254-FCC0-4B7C-AFCB-04D2E5A48B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43DBB9C-E920-449A-88DF-34EBB295D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26907903-17B3-4904-9405-8FF203D19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70C5BE5C-52F9-4CE4-8E31-3BB7F8B51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3C6C643B-D60F-4A1B-AD6A-B304897DA8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1748C6FD-B73F-4167-9AEB-1845D0955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8D25AA93-123F-4B86-A52C-DB72F26285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5ABAAF8B-80FB-4CDD-B143-222A94904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B7423ED3-ABD6-43CF-B83F-4127B08703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596FFBEC-030C-45AA-B015-FD1D989D9A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79781DC7-68EC-4066-9430-E8814E763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A2B7D529-58A8-45D3-B9A5-C8B9F0DDA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FFF4F59B-08EB-46E6-97CD-9A924322D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730ACD06-821D-4C18-8584-E36E2A3A0A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60B6A27C-6387-459B-85A9-502DD32641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92AA4452-9187-4C8E-B5BA-2B25F156B2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91F6D704-C75A-49A9-961B-49784AD0DF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66BC5470-9B71-4F2D-BE32-244F6EA0B5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CC8D9707-C521-466A-8636-92FD2CF77D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72893E1C-6D0C-4B52-A5D2-7E1C3DD849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E4159BF1-07A0-4F1C-8B53-CF0439A85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2F95C51B-D7DF-4D57-8C0A-EB6600570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CC03FE77-FDAE-42CF-9B52-41EAF4B88C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33FFBF7F-95C5-4D05-98B5-AA800B5841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E7682999-D75C-4BAD-A4A1-E51B324DA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C671662E-88F2-479E-9F53-6404D952A1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94F3BCD0-CACC-4B05-BC56-9EF51B8DB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631939BC-5459-44A1-A5E2-0A450EAF9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E9A0BCBE-94E3-4A37-8DF8-95CD27A12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13363668-D7E1-460C-81B6-6E6EA8E8B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96A9770A-87B8-42AF-A659-B1AA409F3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EA379F7D-B07C-4AE5-AFE0-192080AA59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49271832-45C4-4CD4-B5DF-8D28A32C35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FDA9896E-47BA-4628-93F2-56AB578CE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A8AB84D9-5119-48B5-89A2-640162F279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26AD3207-288E-4A11-B1AD-96A493C07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0239D830-3D99-4162-AA1F-DF166BC7D0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3F66FD2F-E8BB-442D-A243-44AEAB7F7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1BF4D799-ACDB-4D70-9553-D93CC8178F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97551F32-4689-4188-8BF7-72BE07EBE8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9B753901-32BF-4B2D-84F9-1C14BAFB7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2F7E9CF6-926C-4953-A02A-04A0FA5575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C6830ACA-034B-4BE5-9E7F-3445FBDC08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13BE26D3-2B7B-4EDE-84E5-A10F488B0A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E470B527-61DA-4550-9948-74E1DEB74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1DE4C55D-36B2-4A17-BAEF-59B49665A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5A3F5CD4-6964-4261-B229-CE3A225AEB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DB40BBC8-F7D7-48A4-92BB-0342092295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65819636-D0B9-4EC7-B957-232903B25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B62BFA49-1033-447A-B195-28AC826E8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CD406170-C25D-44C2-85E2-71FA75E2A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Sheet1!$D$2:$D$57</c:f>
              <c:numCache>
                <c:formatCode>General</c:formatCode>
                <c:ptCount val="5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numCache>
            </c:numRef>
          </c:xVal>
          <c:yVal>
            <c:numRef>
              <c:f>Sheet1!$B$2:$B$57</c:f>
              <c:numCache>
                <c:formatCode>0%;\-0%;0%</c:formatCode>
                <c:ptCount val="5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numCache>
            </c:numRef>
          </c:yVal>
          <c:bubbleSize>
            <c:numRef>
              <c:f>Sheet1!$C$2:$C$57</c:f>
              <c:numCache>
                <c:formatCode>0%;\-0%;0%</c:formatCode>
                <c:ptCount val="5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numCache>
            </c:numRef>
          </c:bubbleSize>
          <c:bubble3D val="0"/>
          <c:extLst>
            <c:ext xmlns:c15="http://schemas.microsoft.com/office/drawing/2012/chart" uri="{02D57815-91ED-43cb-92C2-25804820EDAC}">
              <c15:datalabelsRange>
                <c15:f>Sheet1!$E$2:$E$57</c15:f>
                <c15:dlblRangeCache>
                  <c:ptCount val="56"/>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547E9180-BCD2-4FA4-B4D2-2D08596B9E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446E7C25-B206-4086-82BA-364DAD6E29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F2B6EAA6-0F9A-4866-9F5C-421FD0147F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E5EDDAEE-27CC-4AF6-A8CA-E6504AE112E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7F2CFC5B-461D-426A-B106-9FDF970C52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4955D5FD-28C8-4F72-9575-5F147DEAD6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D5478B84-87AE-45FE-8335-118B8FFC90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9A246FB2-8676-4BDA-A362-0037541120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5C6EB62E-3083-4904-8924-A3D8B70C52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3E98A364-5B83-4AAB-9B15-B090B50A60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B5D1ECF7-212B-4087-867F-1357B71D4F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4529C2B1-04D8-47F4-A6BA-AF7DBA0C01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B89FBE81-DB89-48F8-90CC-762DA33412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98E35F17-8C8F-4F4C-B8CA-8163C6F402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6973279B-A4B6-4B02-A45D-DFE3CF95F8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4A8CF59D-76BD-424F-9B71-2D229546D8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4E209A4A-9613-4BFD-8C8E-1C9B642782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75206650-768C-4D2A-9141-07E560CEBA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9221B39C-8426-47B5-B654-0019992EB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680F669-BDC3-4F5C-B295-81C7BB436B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C92A4F7D-DDB7-4150-96F8-55BD630254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62A0B858-C73A-498E-809F-B95FA04B22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CE598A1A-8CC7-45E3-AFB9-3D2011C8D5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5BA19A1D-7186-45CD-B9BA-DF986BB9CB1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77FF9F10-CA49-4CE4-9D7C-7445663CAE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4ED88D51-9929-442F-89F8-E58F429AF01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532BF652-C512-4A2E-B977-A87C9A6028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40B9A88B-6978-4DAC-8E96-516F8022FD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04E95FED-A17B-468D-973A-6B9DCFD1CC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412660B8-B642-4EB3-B878-D919513D2B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F59BE89D-1746-48E0-B430-66E719AB09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7B2B58A2-26D3-4B37-9968-465261070E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7F3AEEA5-4BD8-4798-B263-67A99616F9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FE558CCB-1208-46B4-B6C2-9E97F2F4CF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6F44B294-423A-49C0-A942-4B63E9B61EE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F65C0037-7FA5-47C8-867B-A03B899A83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FF9CA8BB-989E-47D9-9AA2-F17A4BC91CD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9BEBD288-98B2-4DBF-8A62-2793CD84B3C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47434B95-190C-44CD-9E35-0ECFD0C89C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8B8FD853-34AF-416D-B74D-9F610C4ABD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691B7ADC-FDB0-4533-8EED-85ACB93475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33106F3C-ABF9-4EA0-B8DE-760457A1EB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0BA3EF65-7474-4CF4-9917-F8DABAC5C1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61152E6B-C7EE-44C2-BD2F-C7738111F9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2BA520D8-71D1-4A4F-A664-B2ED270899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6F2B3FC4-C694-4E49-9450-D4D6A5084E8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2916E917-0F37-46B1-8235-CACAC98D61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9E0A24CC-E907-4403-AA7D-E52D7CF26C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D130FCE3-7302-4037-BF9E-2A7930BE30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DBC9847D-711C-40A8-A94C-03142B1E61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036999B4-618E-4814-AF2A-559DB3263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9588BA52-991F-4F49-8FEA-5189DAFDE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770045DD-264B-4C6D-A6FB-38DC20E5A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916B399F-C704-42C9-A534-343B3F2DB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298B87BA-3660-429D-9832-87CBDC60D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3C5AEAF2-EE8D-46BF-BE74-6512FA772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96420635-0393-4866-B0D6-9E3CD8662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F3CE3320-8EB6-4954-BE68-BCE422653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B5E0CB25-0C18-4278-A747-E953C1DF5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C9668A6A-586A-45B5-8848-184C94C46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ED65D15C-12DD-41DD-9D31-6A30D4528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6A24A859-BE4A-4A30-AEC9-7ABB08423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AC16EF27-0769-413C-B52F-7FCF1A6DF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B713CEA0-A188-409F-95C6-136E01495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31671CCE-37ED-42A6-BF0C-5A18FC0F6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1CABFE14-A4CC-4065-8E8E-6A8141B148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0E6F8153-32BC-4CEF-AF27-F32547E53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A6FD5D72-BBF6-4865-A95D-5ED05180D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45BA692D-2704-40EA-8A2D-A4F54F46D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027E8589-A2DB-4E23-A7FB-274542C50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CE9B2B08-3544-4C9F-9C9B-9ABA0BA92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BC282E09-E96C-46AD-B576-1EB83B2D20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0752E7C6-3E0D-480E-8EBB-10259AB90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6980AC0A-8CE3-4325-9627-589D80958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09C38406-FB79-4D3C-B0B2-AD8488B759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D0CAF163-F18D-4F91-964B-8FE794F9A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19B3F2AA-AE5E-41E2-A943-95BE1C876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9DACF0A0-17D7-4284-B3AD-6784E92AC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48A9F448-4785-4F28-8F1B-C6C77606AC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E5CFFED6-F139-4B22-8EA2-E404A88FA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7F8E0AA8-5F9E-4459-83BB-140072E10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F9EB8A94-E56D-4538-B17F-296E59FB9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3591AA64-CE6F-4C7A-A53A-0F7EB8968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D39C7C80-2EA9-4576-8282-C2792956D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DF2F1200-B95B-47F8-9D10-E7BC981FBA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E5C5F430-6C52-4C1E-AEA2-92576BBA2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ADDBFB44-F5F0-49B4-9C37-E8DBA4136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9B3F1620-EEB9-4DF9-9E7C-00CCD41B3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248EB0E8-F2D6-4DFE-B51D-DA3BC284D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D7C9B393-F68F-4CB0-8153-499B7CF1F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D4208741-8790-4633-8B6D-55F7147F0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6A116CF5-93D3-4DC0-907E-7138851D0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B233EEC1-FBAB-431E-B944-2A0B0238C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529D6619-5E00-488A-A748-B205EFC75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975E6E51-15B8-46FB-9ECC-F8A7C7FAC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0669D47F-A3B9-495D-A31D-763ABC7E5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0D498F14-6D92-4C06-951A-EDCEC989AF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5180C40B-B06B-440F-9883-AAF1198C8F0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ECC86012-8227-4523-A04C-FB8E9396B1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BF921D17-A7ED-4A3B-AD90-F126D1D28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32C4406C-5872-40ED-9E53-F29219D867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08/05/2025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5/8/2025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5/8/2025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08/05/2025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5/8/2025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08/05/2025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08/05/2025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08/05/2025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5/8/2025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5/8/2025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5/8/2025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5/8/2025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5/8/2025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5/8/2025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86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b="0" dirty="0">
                          <a:solidFill>
                            <a:srgbClr val="575555"/>
                          </a:solidFill>
                          <a:latin typeface="Nexa Book" panose="00000400000000000000" pitchFamily="50" charset="0"/>
                        </a:rPr>
                        <a:t>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5/8/2025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5/8/2025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1203786059"/>
              </p:ext>
            </p:extLst>
          </p:nvPr>
        </p:nvGraphicFramePr>
        <p:xfrm>
          <a:off x="545319" y="1135374"/>
          <a:ext cx="8083425" cy="3191253"/>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245481">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45481">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45481">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45481">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45481">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45481">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45481">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45481">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45481">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245481">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lvl="0"/>
            <a:fld id="{2AF1C2FF-ACA0-49C7-A9AF-43632D3B35F3}" type="datetime1">
              <a:rPr lang="en-US" noProof="0" smtClean="0"/>
              <a:pPr lvl="0"/>
              <a:t>5/8/2025</a:t>
            </a:fld>
            <a:endParaRPr lang="en-US" noProof="0"/>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lvl="0"/>
            <a:endParaRPr lang="en-US" noProof="0"/>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815123151"/>
              </p:ext>
            </p:extLst>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5465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5/8/2025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5/8/2025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5/8/2025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5/8/2025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5/8/2025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5/8/2025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5/8/2025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5/8/2025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5/8/2025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64947199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5/8/2025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5/8/2025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5/8/2025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5/8/2025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5/8/2025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5/8/2025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TotalTime>
  <Words>3806</Words>
  <Application>Microsoft Office PowerPoint</Application>
  <PresentationFormat>On-screen Show (16:9)</PresentationFormat>
  <Paragraphs>1399</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54</cp:revision>
  <dcterms:created xsi:type="dcterms:W3CDTF">2024-07-08T12:46:55Z</dcterms:created>
  <dcterms:modified xsi:type="dcterms:W3CDTF">2025-05-08T12:42:05Z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